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5334000"/>
  <p:notesSz cx="7556500" cy="533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3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CF7E-8777-49EC-9878-98F4F6318F9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EAAB-6BC0-4471-9275-CF785EF8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41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2EAAB-6BC0-4471-9275-CF785EF8AC5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09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88830" cy="532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0490" y="2220447"/>
            <a:ext cx="5561868" cy="327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7432" y="182999"/>
            <a:ext cx="7200265" cy="4968240"/>
          </a:xfrm>
          <a:custGeom>
            <a:avLst/>
            <a:gdLst/>
            <a:ahLst/>
            <a:cxnLst/>
            <a:rect l="l" t="t" r="r" b="b"/>
            <a:pathLst>
              <a:path w="7200265" h="4968240">
                <a:moveTo>
                  <a:pt x="0" y="0"/>
                </a:moveTo>
                <a:lnTo>
                  <a:pt x="7200000" y="0"/>
                </a:lnTo>
                <a:lnTo>
                  <a:pt x="7200000" y="4967999"/>
                </a:lnTo>
                <a:lnTo>
                  <a:pt x="0" y="4967999"/>
                </a:lnTo>
                <a:lnTo>
                  <a:pt x="0" y="0"/>
                </a:lnTo>
                <a:close/>
              </a:path>
            </a:pathLst>
          </a:custGeom>
          <a:ln w="19051">
            <a:solidFill>
              <a:srgbClr val="0F5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432" y="352130"/>
            <a:ext cx="1754535" cy="26314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016" y="269526"/>
            <a:ext cx="315658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731" y="1800206"/>
            <a:ext cx="6873387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669" y="3183822"/>
            <a:ext cx="32569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ИЗМЕНИТЬ</a:t>
            </a:r>
            <a:r>
              <a:rPr sz="1600" b="1" spc="-30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ЖИЗНЬ</a:t>
            </a:r>
            <a:r>
              <a:rPr sz="1600" b="1" spc="-30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F57A6"/>
                </a:solidFill>
                <a:latin typeface="Arial"/>
                <a:cs typeface="Arial"/>
              </a:rPr>
              <a:t>К</a:t>
            </a:r>
            <a:r>
              <a:rPr sz="1600" b="1" spc="-25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ЛУЧШЕМУ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6716" y="2587760"/>
            <a:ext cx="1876425" cy="324485"/>
          </a:xfrm>
          <a:custGeom>
            <a:avLst/>
            <a:gdLst/>
            <a:ahLst/>
            <a:cxnLst/>
            <a:rect l="l" t="t" r="r" b="b"/>
            <a:pathLst>
              <a:path w="1876425" h="324485">
                <a:moveTo>
                  <a:pt x="347833" y="0"/>
                </a:moveTo>
                <a:lnTo>
                  <a:pt x="288431" y="7678"/>
                </a:lnTo>
                <a:lnTo>
                  <a:pt x="236524" y="42095"/>
                </a:lnTo>
                <a:lnTo>
                  <a:pt x="201879" y="103602"/>
                </a:lnTo>
                <a:lnTo>
                  <a:pt x="194083" y="144624"/>
                </a:lnTo>
                <a:lnTo>
                  <a:pt x="194173" y="189573"/>
                </a:lnTo>
                <a:lnTo>
                  <a:pt x="202291" y="228193"/>
                </a:lnTo>
                <a:lnTo>
                  <a:pt x="237640" y="286230"/>
                </a:lnTo>
                <a:lnTo>
                  <a:pt x="290193" y="318312"/>
                </a:lnTo>
                <a:lnTo>
                  <a:pt x="319817" y="324487"/>
                </a:lnTo>
                <a:lnTo>
                  <a:pt x="350015" y="324015"/>
                </a:lnTo>
                <a:lnTo>
                  <a:pt x="379546" y="316842"/>
                </a:lnTo>
                <a:lnTo>
                  <a:pt x="407168" y="302916"/>
                </a:lnTo>
                <a:lnTo>
                  <a:pt x="423832" y="288797"/>
                </a:lnTo>
                <a:lnTo>
                  <a:pt x="343174" y="288797"/>
                </a:lnTo>
                <a:lnTo>
                  <a:pt x="305823" y="285338"/>
                </a:lnTo>
                <a:lnTo>
                  <a:pt x="275999" y="268968"/>
                </a:lnTo>
                <a:lnTo>
                  <a:pt x="253845" y="242711"/>
                </a:lnTo>
                <a:lnTo>
                  <a:pt x="239508" y="209586"/>
                </a:lnTo>
                <a:lnTo>
                  <a:pt x="233134" y="172617"/>
                </a:lnTo>
                <a:lnTo>
                  <a:pt x="234866" y="134823"/>
                </a:lnTo>
                <a:lnTo>
                  <a:pt x="244851" y="99228"/>
                </a:lnTo>
                <a:lnTo>
                  <a:pt x="263234" y="68852"/>
                </a:lnTo>
                <a:lnTo>
                  <a:pt x="290160" y="46717"/>
                </a:lnTo>
                <a:lnTo>
                  <a:pt x="325775" y="35844"/>
                </a:lnTo>
                <a:lnTo>
                  <a:pt x="427037" y="35844"/>
                </a:lnTo>
                <a:lnTo>
                  <a:pt x="404961" y="18708"/>
                </a:lnTo>
                <a:lnTo>
                  <a:pt x="377292" y="6077"/>
                </a:lnTo>
                <a:lnTo>
                  <a:pt x="347833" y="0"/>
                </a:lnTo>
                <a:close/>
              </a:path>
              <a:path w="1876425" h="324485">
                <a:moveTo>
                  <a:pt x="136899" y="176632"/>
                </a:moveTo>
                <a:lnTo>
                  <a:pt x="39013" y="176632"/>
                </a:lnTo>
                <a:lnTo>
                  <a:pt x="85468" y="184508"/>
                </a:lnTo>
                <a:lnTo>
                  <a:pt x="113417" y="207405"/>
                </a:lnTo>
                <a:lnTo>
                  <a:pt x="130512" y="240715"/>
                </a:lnTo>
                <a:lnTo>
                  <a:pt x="144406" y="279829"/>
                </a:lnTo>
                <a:lnTo>
                  <a:pt x="162753" y="320138"/>
                </a:lnTo>
                <a:lnTo>
                  <a:pt x="204425" y="320215"/>
                </a:lnTo>
                <a:lnTo>
                  <a:pt x="202570" y="314463"/>
                </a:lnTo>
                <a:lnTo>
                  <a:pt x="199402" y="307696"/>
                </a:lnTo>
                <a:lnTo>
                  <a:pt x="195856" y="300889"/>
                </a:lnTo>
                <a:lnTo>
                  <a:pt x="192873" y="295018"/>
                </a:lnTo>
                <a:lnTo>
                  <a:pt x="185194" y="277005"/>
                </a:lnTo>
                <a:lnTo>
                  <a:pt x="177273" y="256259"/>
                </a:lnTo>
                <a:lnTo>
                  <a:pt x="169273" y="234885"/>
                </a:lnTo>
                <a:lnTo>
                  <a:pt x="161359" y="214986"/>
                </a:lnTo>
                <a:lnTo>
                  <a:pt x="145780" y="186019"/>
                </a:lnTo>
                <a:lnTo>
                  <a:pt x="136899" y="176632"/>
                </a:lnTo>
                <a:close/>
              </a:path>
              <a:path w="1876425" h="324485">
                <a:moveTo>
                  <a:pt x="38969" y="4562"/>
                </a:moveTo>
                <a:lnTo>
                  <a:pt x="0" y="4582"/>
                </a:lnTo>
                <a:lnTo>
                  <a:pt x="447" y="320185"/>
                </a:lnTo>
                <a:lnTo>
                  <a:pt x="38832" y="320160"/>
                </a:lnTo>
                <a:lnTo>
                  <a:pt x="39013" y="176632"/>
                </a:lnTo>
                <a:lnTo>
                  <a:pt x="136899" y="176632"/>
                </a:lnTo>
                <a:lnTo>
                  <a:pt x="128472" y="167725"/>
                </a:lnTo>
                <a:lnTo>
                  <a:pt x="108173" y="155750"/>
                </a:lnTo>
                <a:lnTo>
                  <a:pt x="83620" y="145741"/>
                </a:lnTo>
                <a:lnTo>
                  <a:pt x="87091" y="141677"/>
                </a:lnTo>
                <a:lnTo>
                  <a:pt x="39030" y="141677"/>
                </a:lnTo>
                <a:lnTo>
                  <a:pt x="38969" y="4562"/>
                </a:lnTo>
                <a:close/>
              </a:path>
              <a:path w="1876425" h="324485">
                <a:moveTo>
                  <a:pt x="427037" y="35844"/>
                </a:moveTo>
                <a:lnTo>
                  <a:pt x="325775" y="35844"/>
                </a:lnTo>
                <a:lnTo>
                  <a:pt x="362735" y="39096"/>
                </a:lnTo>
                <a:lnTo>
                  <a:pt x="392136" y="55423"/>
                </a:lnTo>
                <a:lnTo>
                  <a:pt x="413877" y="81760"/>
                </a:lnTo>
                <a:lnTo>
                  <a:pt x="427859" y="115040"/>
                </a:lnTo>
                <a:lnTo>
                  <a:pt x="433981" y="152196"/>
                </a:lnTo>
                <a:lnTo>
                  <a:pt x="432142" y="190163"/>
                </a:lnTo>
                <a:lnTo>
                  <a:pt x="422242" y="225872"/>
                </a:lnTo>
                <a:lnTo>
                  <a:pt x="404181" y="256259"/>
                </a:lnTo>
                <a:lnTo>
                  <a:pt x="377859" y="278256"/>
                </a:lnTo>
                <a:lnTo>
                  <a:pt x="343174" y="288797"/>
                </a:lnTo>
                <a:lnTo>
                  <a:pt x="423832" y="288797"/>
                </a:lnTo>
                <a:lnTo>
                  <a:pt x="431638" y="282183"/>
                </a:lnTo>
                <a:lnTo>
                  <a:pt x="451715" y="254591"/>
                </a:lnTo>
                <a:lnTo>
                  <a:pt x="466156" y="220086"/>
                </a:lnTo>
                <a:lnTo>
                  <a:pt x="473720" y="178616"/>
                </a:lnTo>
                <a:lnTo>
                  <a:pt x="473316" y="133880"/>
                </a:lnTo>
                <a:lnTo>
                  <a:pt x="465017" y="95477"/>
                </a:lnTo>
                <a:lnTo>
                  <a:pt x="450045" y="63452"/>
                </a:lnTo>
                <a:lnTo>
                  <a:pt x="429619" y="37847"/>
                </a:lnTo>
                <a:lnTo>
                  <a:pt x="427037" y="35844"/>
                </a:lnTo>
                <a:close/>
              </a:path>
              <a:path w="1876425" h="324485">
                <a:moveTo>
                  <a:pt x="168101" y="4107"/>
                </a:moveTo>
                <a:lnTo>
                  <a:pt x="153573" y="7558"/>
                </a:lnTo>
                <a:lnTo>
                  <a:pt x="143770" y="17075"/>
                </a:lnTo>
                <a:lnTo>
                  <a:pt x="129978" y="34821"/>
                </a:lnTo>
                <a:lnTo>
                  <a:pt x="100062" y="70782"/>
                </a:lnTo>
                <a:lnTo>
                  <a:pt x="70027" y="107937"/>
                </a:lnTo>
                <a:lnTo>
                  <a:pt x="50996" y="130272"/>
                </a:lnTo>
                <a:lnTo>
                  <a:pt x="39030" y="141677"/>
                </a:lnTo>
                <a:lnTo>
                  <a:pt x="87091" y="141677"/>
                </a:lnTo>
                <a:lnTo>
                  <a:pt x="98202" y="128613"/>
                </a:lnTo>
                <a:lnTo>
                  <a:pt x="105615" y="119813"/>
                </a:lnTo>
                <a:lnTo>
                  <a:pt x="113087" y="110860"/>
                </a:lnTo>
                <a:lnTo>
                  <a:pt x="202117" y="5106"/>
                </a:lnTo>
                <a:lnTo>
                  <a:pt x="196070" y="4560"/>
                </a:lnTo>
                <a:lnTo>
                  <a:pt x="168101" y="4107"/>
                </a:lnTo>
                <a:close/>
              </a:path>
              <a:path w="1876425" h="324485">
                <a:moveTo>
                  <a:pt x="1876187" y="39689"/>
                </a:moveTo>
                <a:lnTo>
                  <a:pt x="1693304" y="39689"/>
                </a:lnTo>
                <a:lnTo>
                  <a:pt x="1719410" y="39748"/>
                </a:lnTo>
                <a:lnTo>
                  <a:pt x="1740132" y="40491"/>
                </a:lnTo>
                <a:lnTo>
                  <a:pt x="1740675" y="320201"/>
                </a:lnTo>
                <a:lnTo>
                  <a:pt x="1779440" y="320150"/>
                </a:lnTo>
                <a:lnTo>
                  <a:pt x="1779537" y="40102"/>
                </a:lnTo>
                <a:lnTo>
                  <a:pt x="1876187" y="40081"/>
                </a:lnTo>
                <a:lnTo>
                  <a:pt x="1876187" y="39689"/>
                </a:lnTo>
                <a:close/>
              </a:path>
              <a:path w="1876425" h="324485">
                <a:moveTo>
                  <a:pt x="1876168" y="4566"/>
                </a:moveTo>
                <a:lnTo>
                  <a:pt x="1643418" y="4574"/>
                </a:lnTo>
                <a:lnTo>
                  <a:pt x="1643447" y="40106"/>
                </a:lnTo>
                <a:lnTo>
                  <a:pt x="1876187" y="39689"/>
                </a:lnTo>
                <a:lnTo>
                  <a:pt x="1876168" y="4566"/>
                </a:lnTo>
                <a:close/>
              </a:path>
              <a:path w="1876425" h="324485">
                <a:moveTo>
                  <a:pt x="825774" y="4127"/>
                </a:moveTo>
                <a:lnTo>
                  <a:pt x="773286" y="4443"/>
                </a:lnTo>
                <a:lnTo>
                  <a:pt x="746085" y="5388"/>
                </a:lnTo>
                <a:lnTo>
                  <a:pt x="746085" y="39839"/>
                </a:lnTo>
                <a:lnTo>
                  <a:pt x="843227" y="40128"/>
                </a:lnTo>
                <a:lnTo>
                  <a:pt x="843688" y="320193"/>
                </a:lnTo>
                <a:lnTo>
                  <a:pt x="881924" y="320179"/>
                </a:lnTo>
                <a:lnTo>
                  <a:pt x="882648" y="275417"/>
                </a:lnTo>
                <a:lnTo>
                  <a:pt x="882770" y="181045"/>
                </a:lnTo>
                <a:lnTo>
                  <a:pt x="882278" y="85876"/>
                </a:lnTo>
                <a:lnTo>
                  <a:pt x="882234" y="40116"/>
                </a:lnTo>
                <a:lnTo>
                  <a:pt x="979275" y="40070"/>
                </a:lnTo>
                <a:lnTo>
                  <a:pt x="979286" y="4566"/>
                </a:lnTo>
                <a:lnTo>
                  <a:pt x="825774" y="4127"/>
                </a:lnTo>
                <a:close/>
              </a:path>
              <a:path w="1876425" h="324485">
                <a:moveTo>
                  <a:pt x="1269885" y="4231"/>
                </a:moveTo>
                <a:lnTo>
                  <a:pt x="1259978" y="5173"/>
                </a:lnTo>
                <a:lnTo>
                  <a:pt x="1255798" y="10300"/>
                </a:lnTo>
                <a:lnTo>
                  <a:pt x="1251532" y="22523"/>
                </a:lnTo>
                <a:lnTo>
                  <a:pt x="1172599" y="240954"/>
                </a:lnTo>
                <a:lnTo>
                  <a:pt x="1166443" y="257538"/>
                </a:lnTo>
                <a:lnTo>
                  <a:pt x="1157290" y="282324"/>
                </a:lnTo>
                <a:lnTo>
                  <a:pt x="1148780" y="306231"/>
                </a:lnTo>
                <a:lnTo>
                  <a:pt x="1144551" y="320179"/>
                </a:lnTo>
                <a:lnTo>
                  <a:pt x="1184616" y="320236"/>
                </a:lnTo>
                <a:lnTo>
                  <a:pt x="1221214" y="215861"/>
                </a:lnTo>
                <a:lnTo>
                  <a:pt x="1367289" y="215861"/>
                </a:lnTo>
                <a:lnTo>
                  <a:pt x="1354496" y="180272"/>
                </a:lnTo>
                <a:lnTo>
                  <a:pt x="1234760" y="180272"/>
                </a:lnTo>
                <a:lnTo>
                  <a:pt x="1272409" y="75234"/>
                </a:lnTo>
                <a:lnTo>
                  <a:pt x="1273680" y="72783"/>
                </a:lnTo>
                <a:lnTo>
                  <a:pt x="1273811" y="72783"/>
                </a:lnTo>
                <a:lnTo>
                  <a:pt x="1274792" y="71645"/>
                </a:lnTo>
                <a:lnTo>
                  <a:pt x="1315448" y="71645"/>
                </a:lnTo>
                <a:lnTo>
                  <a:pt x="1291334" y="4562"/>
                </a:lnTo>
                <a:lnTo>
                  <a:pt x="1269885" y="4231"/>
                </a:lnTo>
                <a:close/>
              </a:path>
              <a:path w="1876425" h="324485">
                <a:moveTo>
                  <a:pt x="1079560" y="3567"/>
                </a:moveTo>
                <a:lnTo>
                  <a:pt x="1034232" y="4231"/>
                </a:lnTo>
                <a:lnTo>
                  <a:pt x="991915" y="9499"/>
                </a:lnTo>
                <a:lnTo>
                  <a:pt x="992369" y="320189"/>
                </a:lnTo>
                <a:lnTo>
                  <a:pt x="1031227" y="320175"/>
                </a:lnTo>
                <a:lnTo>
                  <a:pt x="1031325" y="195713"/>
                </a:lnTo>
                <a:lnTo>
                  <a:pt x="1047591" y="195516"/>
                </a:lnTo>
                <a:lnTo>
                  <a:pt x="1068786" y="195516"/>
                </a:lnTo>
                <a:lnTo>
                  <a:pt x="1077123" y="195213"/>
                </a:lnTo>
                <a:lnTo>
                  <a:pt x="1094007" y="192677"/>
                </a:lnTo>
                <a:lnTo>
                  <a:pt x="1130533" y="178401"/>
                </a:lnTo>
                <a:lnTo>
                  <a:pt x="1148788" y="161811"/>
                </a:lnTo>
                <a:lnTo>
                  <a:pt x="1058470" y="161811"/>
                </a:lnTo>
                <a:lnTo>
                  <a:pt x="1031274" y="158185"/>
                </a:lnTo>
                <a:lnTo>
                  <a:pt x="1031223" y="40484"/>
                </a:lnTo>
                <a:lnTo>
                  <a:pt x="1049611" y="38099"/>
                </a:lnTo>
                <a:lnTo>
                  <a:pt x="1156657" y="38099"/>
                </a:lnTo>
                <a:lnTo>
                  <a:pt x="1155156" y="34777"/>
                </a:lnTo>
                <a:lnTo>
                  <a:pt x="1121797" y="12198"/>
                </a:lnTo>
                <a:lnTo>
                  <a:pt x="1079560" y="3567"/>
                </a:lnTo>
                <a:close/>
              </a:path>
              <a:path w="1876425" h="324485">
                <a:moveTo>
                  <a:pt x="1367289" y="215861"/>
                </a:moveTo>
                <a:lnTo>
                  <a:pt x="1221214" y="215861"/>
                </a:lnTo>
                <a:lnTo>
                  <a:pt x="1326556" y="215922"/>
                </a:lnTo>
                <a:lnTo>
                  <a:pt x="1364267" y="320175"/>
                </a:lnTo>
                <a:lnTo>
                  <a:pt x="1404730" y="320016"/>
                </a:lnTo>
                <a:lnTo>
                  <a:pt x="1367289" y="215861"/>
                </a:lnTo>
                <a:close/>
              </a:path>
              <a:path w="1876425" h="324485">
                <a:moveTo>
                  <a:pt x="1068786" y="195516"/>
                </a:moveTo>
                <a:lnTo>
                  <a:pt x="1047591" y="195516"/>
                </a:lnTo>
                <a:lnTo>
                  <a:pt x="1062254" y="195754"/>
                </a:lnTo>
                <a:lnTo>
                  <a:pt x="1068786" y="195516"/>
                </a:lnTo>
                <a:close/>
              </a:path>
              <a:path w="1876425" h="324485">
                <a:moveTo>
                  <a:pt x="1315448" y="71645"/>
                </a:moveTo>
                <a:lnTo>
                  <a:pt x="1274792" y="71645"/>
                </a:lnTo>
                <a:lnTo>
                  <a:pt x="1284027" y="99218"/>
                </a:lnTo>
                <a:lnTo>
                  <a:pt x="1303978" y="153018"/>
                </a:lnTo>
                <a:lnTo>
                  <a:pt x="1312966" y="180174"/>
                </a:lnTo>
                <a:lnTo>
                  <a:pt x="1234760" y="180272"/>
                </a:lnTo>
                <a:lnTo>
                  <a:pt x="1354496" y="180272"/>
                </a:lnTo>
                <a:lnTo>
                  <a:pt x="1315448" y="71645"/>
                </a:lnTo>
                <a:close/>
              </a:path>
              <a:path w="1876425" h="324485">
                <a:moveTo>
                  <a:pt x="1156657" y="38099"/>
                </a:moveTo>
                <a:lnTo>
                  <a:pt x="1049611" y="38099"/>
                </a:lnTo>
                <a:lnTo>
                  <a:pt x="1069874" y="38169"/>
                </a:lnTo>
                <a:lnTo>
                  <a:pt x="1089514" y="40782"/>
                </a:lnTo>
                <a:lnTo>
                  <a:pt x="1128400" y="65428"/>
                </a:lnTo>
                <a:lnTo>
                  <a:pt x="1136351" y="99218"/>
                </a:lnTo>
                <a:lnTo>
                  <a:pt x="1122923" y="137354"/>
                </a:lnTo>
                <a:lnTo>
                  <a:pt x="1092991" y="156543"/>
                </a:lnTo>
                <a:lnTo>
                  <a:pt x="1058470" y="161811"/>
                </a:lnTo>
                <a:lnTo>
                  <a:pt x="1148788" y="161811"/>
                </a:lnTo>
                <a:lnTo>
                  <a:pt x="1158051" y="153393"/>
                </a:lnTo>
                <a:lnTo>
                  <a:pt x="1173488" y="118849"/>
                </a:lnTo>
                <a:lnTo>
                  <a:pt x="1173769" y="75966"/>
                </a:lnTo>
                <a:lnTo>
                  <a:pt x="1156657" y="38099"/>
                </a:lnTo>
                <a:close/>
              </a:path>
              <a:path w="1876425" h="324485">
                <a:moveTo>
                  <a:pt x="1273811" y="72783"/>
                </a:moveTo>
                <a:lnTo>
                  <a:pt x="1273680" y="72783"/>
                </a:lnTo>
                <a:lnTo>
                  <a:pt x="1273557" y="73078"/>
                </a:lnTo>
                <a:lnTo>
                  <a:pt x="1273811" y="72783"/>
                </a:lnTo>
                <a:close/>
              </a:path>
              <a:path w="1876425" h="324485">
                <a:moveTo>
                  <a:pt x="1565683" y="176585"/>
                </a:moveTo>
                <a:lnTo>
                  <a:pt x="1467745" y="176585"/>
                </a:lnTo>
                <a:lnTo>
                  <a:pt x="1515443" y="185412"/>
                </a:lnTo>
                <a:lnTo>
                  <a:pt x="1543346" y="209114"/>
                </a:lnTo>
                <a:lnTo>
                  <a:pt x="1559807" y="242766"/>
                </a:lnTo>
                <a:lnTo>
                  <a:pt x="1573179" y="281445"/>
                </a:lnTo>
                <a:lnTo>
                  <a:pt x="1591815" y="320225"/>
                </a:lnTo>
                <a:lnTo>
                  <a:pt x="1633294" y="319761"/>
                </a:lnTo>
                <a:lnTo>
                  <a:pt x="1628040" y="307476"/>
                </a:lnTo>
                <a:lnTo>
                  <a:pt x="1622327" y="295383"/>
                </a:lnTo>
                <a:lnTo>
                  <a:pt x="1616522" y="282874"/>
                </a:lnTo>
                <a:lnTo>
                  <a:pt x="1610992" y="269340"/>
                </a:lnTo>
                <a:lnTo>
                  <a:pt x="1605942" y="255791"/>
                </a:lnTo>
                <a:lnTo>
                  <a:pt x="1600834" y="242390"/>
                </a:lnTo>
                <a:lnTo>
                  <a:pt x="1595599" y="229090"/>
                </a:lnTo>
                <a:lnTo>
                  <a:pt x="1590167" y="215843"/>
                </a:lnTo>
                <a:lnTo>
                  <a:pt x="1580840" y="196888"/>
                </a:lnTo>
                <a:lnTo>
                  <a:pt x="1569424" y="180316"/>
                </a:lnTo>
                <a:lnTo>
                  <a:pt x="1565683" y="176585"/>
                </a:lnTo>
                <a:close/>
              </a:path>
              <a:path w="1876425" h="324485">
                <a:moveTo>
                  <a:pt x="1428332" y="4980"/>
                </a:moveTo>
                <a:lnTo>
                  <a:pt x="1428642" y="320171"/>
                </a:lnTo>
                <a:lnTo>
                  <a:pt x="1467633" y="319545"/>
                </a:lnTo>
                <a:lnTo>
                  <a:pt x="1467745" y="176585"/>
                </a:lnTo>
                <a:lnTo>
                  <a:pt x="1565683" y="176585"/>
                </a:lnTo>
                <a:lnTo>
                  <a:pt x="1534302" y="153384"/>
                </a:lnTo>
                <a:lnTo>
                  <a:pt x="1515884" y="147724"/>
                </a:lnTo>
                <a:lnTo>
                  <a:pt x="1512374" y="144318"/>
                </a:lnTo>
                <a:lnTo>
                  <a:pt x="1516424" y="141604"/>
                </a:lnTo>
                <a:lnTo>
                  <a:pt x="1467723" y="141561"/>
                </a:lnTo>
                <a:lnTo>
                  <a:pt x="1467731" y="5175"/>
                </a:lnTo>
                <a:lnTo>
                  <a:pt x="1428332" y="4980"/>
                </a:lnTo>
                <a:close/>
              </a:path>
              <a:path w="1876425" h="324485">
                <a:moveTo>
                  <a:pt x="1601301" y="4036"/>
                </a:moveTo>
                <a:lnTo>
                  <a:pt x="1586905" y="4858"/>
                </a:lnTo>
                <a:lnTo>
                  <a:pt x="1579425" y="9553"/>
                </a:lnTo>
                <a:lnTo>
                  <a:pt x="1570633" y="20540"/>
                </a:lnTo>
                <a:lnTo>
                  <a:pt x="1550882" y="44786"/>
                </a:lnTo>
                <a:lnTo>
                  <a:pt x="1517697" y="85103"/>
                </a:lnTo>
                <a:lnTo>
                  <a:pt x="1485252" y="123394"/>
                </a:lnTo>
                <a:lnTo>
                  <a:pt x="1467723" y="141561"/>
                </a:lnTo>
                <a:lnTo>
                  <a:pt x="1516457" y="141561"/>
                </a:lnTo>
                <a:lnTo>
                  <a:pt x="1524477" y="131214"/>
                </a:lnTo>
                <a:lnTo>
                  <a:pt x="1533135" y="120677"/>
                </a:lnTo>
                <a:lnTo>
                  <a:pt x="1537970" y="114734"/>
                </a:lnTo>
                <a:lnTo>
                  <a:pt x="1572454" y="74749"/>
                </a:lnTo>
                <a:lnTo>
                  <a:pt x="1630840" y="4664"/>
                </a:lnTo>
                <a:lnTo>
                  <a:pt x="1601301" y="4036"/>
                </a:lnTo>
                <a:close/>
              </a:path>
              <a:path w="1876425" h="324485">
                <a:moveTo>
                  <a:pt x="733044" y="170998"/>
                </a:moveTo>
                <a:lnTo>
                  <a:pt x="548593" y="170998"/>
                </a:lnTo>
                <a:lnTo>
                  <a:pt x="694090" y="171254"/>
                </a:lnTo>
                <a:lnTo>
                  <a:pt x="694653" y="320222"/>
                </a:lnTo>
                <a:lnTo>
                  <a:pt x="733038" y="319877"/>
                </a:lnTo>
                <a:lnTo>
                  <a:pt x="733044" y="170998"/>
                </a:lnTo>
                <a:close/>
              </a:path>
              <a:path w="1876425" h="324485">
                <a:moveTo>
                  <a:pt x="547966" y="4566"/>
                </a:moveTo>
                <a:lnTo>
                  <a:pt x="508633" y="4570"/>
                </a:lnTo>
                <a:lnTo>
                  <a:pt x="509094" y="320179"/>
                </a:lnTo>
                <a:lnTo>
                  <a:pt x="547913" y="320160"/>
                </a:lnTo>
                <a:lnTo>
                  <a:pt x="548593" y="170998"/>
                </a:lnTo>
                <a:lnTo>
                  <a:pt x="733044" y="170998"/>
                </a:lnTo>
                <a:lnTo>
                  <a:pt x="733045" y="135527"/>
                </a:lnTo>
                <a:lnTo>
                  <a:pt x="693482" y="135527"/>
                </a:lnTo>
                <a:lnTo>
                  <a:pt x="548021" y="135355"/>
                </a:lnTo>
                <a:lnTo>
                  <a:pt x="547966" y="4566"/>
                </a:lnTo>
                <a:close/>
              </a:path>
              <a:path w="1876425" h="324485">
                <a:moveTo>
                  <a:pt x="694173" y="4574"/>
                </a:moveTo>
                <a:lnTo>
                  <a:pt x="693482" y="135527"/>
                </a:lnTo>
                <a:lnTo>
                  <a:pt x="733045" y="135527"/>
                </a:lnTo>
                <a:lnTo>
                  <a:pt x="733050" y="4660"/>
                </a:lnTo>
                <a:lnTo>
                  <a:pt x="694173" y="4574"/>
                </a:lnTo>
                <a:close/>
              </a:path>
            </a:pathLst>
          </a:custGeom>
          <a:solidFill>
            <a:srgbClr val="0F5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0490" y="2220447"/>
            <a:ext cx="19405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20" dirty="0">
                <a:solidFill>
                  <a:srgbClr val="151616"/>
                </a:solidFill>
                <a:latin typeface="Blacker Sans Pro"/>
                <a:cs typeface="Blacker Sans Pro"/>
              </a:rPr>
              <a:t>СОЦИАЛЬНЫЙ</a:t>
            </a:r>
            <a:endParaRPr sz="1950">
              <a:latin typeface="Blacker Sans Pro"/>
              <a:cs typeface="Blacker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850" y="2209800"/>
            <a:ext cx="4977130" cy="96564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ts val="4105"/>
              </a:lnSpc>
              <a:spcBef>
                <a:spcPts val="130"/>
              </a:spcBef>
            </a:pPr>
            <a:r>
              <a:rPr sz="2800" spc="-155" dirty="0"/>
              <a:t>СОЦИА</a:t>
            </a:r>
            <a:r>
              <a:rPr sz="2800" spc="-125" dirty="0"/>
              <a:t>ЛЬНЫЙ</a:t>
            </a:r>
            <a:r>
              <a:rPr sz="2800" spc="-95" dirty="0"/>
              <a:t> </a:t>
            </a:r>
            <a:r>
              <a:rPr sz="2800" spc="-160" dirty="0"/>
              <a:t>К</a:t>
            </a:r>
            <a:r>
              <a:rPr sz="2800" spc="-114" dirty="0"/>
              <a:t>ОНТ</a:t>
            </a:r>
            <a:r>
              <a:rPr sz="2800" spc="-270" dirty="0"/>
              <a:t>Р</a:t>
            </a:r>
            <a:r>
              <a:rPr sz="2800" spc="-105" dirty="0"/>
              <a:t>А</a:t>
            </a:r>
            <a:r>
              <a:rPr sz="2800" spc="-114" dirty="0"/>
              <a:t>КТ:</a:t>
            </a:r>
            <a:endParaRPr sz="2800" dirty="0"/>
          </a:p>
          <a:p>
            <a:pPr marL="15875" algn="ctr">
              <a:lnSpc>
                <a:spcPts val="3325"/>
              </a:lnSpc>
            </a:pPr>
            <a:r>
              <a:rPr spc="-45" dirty="0">
                <a:solidFill>
                  <a:srgbClr val="D5B36B"/>
                </a:solidFill>
              </a:rPr>
              <a:t>что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60" dirty="0">
                <a:solidFill>
                  <a:srgbClr val="D5B36B"/>
                </a:solidFill>
              </a:rPr>
              <a:t>это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30" dirty="0">
                <a:solidFill>
                  <a:srgbClr val="D5B36B"/>
                </a:solidFill>
              </a:rPr>
              <a:t>такое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140" dirty="0">
                <a:solidFill>
                  <a:srgbClr val="D5B36B"/>
                </a:solidFill>
              </a:rPr>
              <a:t>и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dirty="0">
                <a:solidFill>
                  <a:srgbClr val="D5B36B"/>
                </a:solidFill>
              </a:rPr>
              <a:t>зачем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105" dirty="0">
                <a:solidFill>
                  <a:srgbClr val="D5B36B"/>
                </a:solidFill>
              </a:rPr>
              <a:t>он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90" dirty="0">
                <a:solidFill>
                  <a:srgbClr val="D5B36B"/>
                </a:solidFill>
              </a:rPr>
              <a:t>нужен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6771" y="1715603"/>
            <a:ext cx="7072059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Социальный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5" dirty="0" err="1">
                <a:solidFill>
                  <a:srgbClr val="151616"/>
                </a:solidFill>
                <a:latin typeface="HeliosCond"/>
                <a:cs typeface="HeliosCond"/>
              </a:rPr>
              <a:t>контракт</a:t>
            </a:r>
            <a:r>
              <a:rPr sz="1800" b="1" spc="-13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lang="ru-RU" sz="1400" b="0" spc="18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</a:t>
            </a:r>
            <a:r>
              <a:rPr sz="14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это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соглашение,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которое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заключается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25" dirty="0">
                <a:solidFill>
                  <a:srgbClr val="151616"/>
                </a:solidFill>
                <a:latin typeface="Helios-Cond-Light"/>
                <a:cs typeface="Helios-Cond-Light"/>
              </a:rPr>
              <a:t>между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малоимущей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семьей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(</a:t>
            </a:r>
            <a:r>
              <a:rPr sz="1400" b="0" spc="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или</a:t>
            </a:r>
            <a:r>
              <a:rPr lang="ru-RU" sz="1400" spc="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малоимущим</a:t>
            </a:r>
            <a:r>
              <a:rPr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одиноко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проживающим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гражданином)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400" b="0" spc="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органом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социальной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защиты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населения.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Согласно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условиям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соглашения, государство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безвозмездно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предоставляет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денежные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средства,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а граждане </a:t>
            </a:r>
            <a:r>
              <a:rPr sz="1400" b="0" spc="-10" dirty="0" err="1">
                <a:solidFill>
                  <a:srgbClr val="151616"/>
                </a:solidFill>
                <a:latin typeface="Helios-Cond-Light"/>
                <a:cs typeface="Helios-Cond-Light"/>
              </a:rPr>
              <a:t>берут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4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4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4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5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себя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обязательства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улучшить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материальное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благополучие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своей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семьи.</a:t>
            </a:r>
            <a:endParaRPr sz="1400" dirty="0">
              <a:latin typeface="Helios-Cond-Light"/>
              <a:cs typeface="Helios-Cond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711" y="3200400"/>
            <a:ext cx="6663055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151616"/>
                </a:solidFill>
                <a:latin typeface="HeliosCond"/>
                <a:cs typeface="HeliosCond"/>
              </a:rPr>
              <a:t>Цель</a:t>
            </a:r>
            <a:r>
              <a:rPr sz="16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600" b="1" spc="-45" dirty="0">
                <a:solidFill>
                  <a:srgbClr val="151616"/>
                </a:solidFill>
                <a:latin typeface="HeliosCond"/>
                <a:cs typeface="HeliosCond"/>
              </a:rPr>
              <a:t>социального</a:t>
            </a:r>
            <a:r>
              <a:rPr sz="16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600" b="1" spc="-35" dirty="0" err="1">
                <a:solidFill>
                  <a:srgbClr val="151616"/>
                </a:solidFill>
                <a:latin typeface="HeliosCond"/>
                <a:cs typeface="HeliosCond"/>
              </a:rPr>
              <a:t>контракта</a:t>
            </a:r>
            <a:r>
              <a:rPr sz="1600" b="1" spc="-8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lang="ru-RU" sz="1400" b="0" spc="18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</a:t>
            </a:r>
            <a:r>
              <a:rPr sz="14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создать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нуждающейся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или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 err="1">
                <a:solidFill>
                  <a:srgbClr val="151616"/>
                </a:solidFill>
                <a:latin typeface="Helios-Cond-Light"/>
                <a:cs typeface="Helios-Cond-Light"/>
              </a:rPr>
              <a:t>гражданина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условия</a:t>
            </a:r>
            <a:r>
              <a:rPr lang="ru-RU" sz="14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</a:t>
            </a:r>
            <a:r>
              <a:rPr sz="14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выходу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из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бедности.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Не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просто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40" dirty="0">
                <a:solidFill>
                  <a:srgbClr val="151616"/>
                </a:solidFill>
                <a:latin typeface="Helios-Cond-Light"/>
                <a:cs typeface="Helios-Cond-Light"/>
              </a:rPr>
              <a:t>им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к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существованию,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простимулировать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определенные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действия,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необходимые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выхода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из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кризисной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ситуации.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рамках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семья</a:t>
            </a:r>
            <a:endParaRPr sz="1400" dirty="0">
              <a:latin typeface="Helios-Cond-Light"/>
              <a:cs typeface="Helios-Cond-Light"/>
            </a:endParaRPr>
          </a:p>
          <a:p>
            <a:pPr marL="12700" marR="614045">
              <a:lnSpc>
                <a:spcPts val="1540"/>
              </a:lnSpc>
              <a:spcBef>
                <a:spcPts val="175"/>
              </a:spcBef>
            </a:pP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получает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расходовать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которые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она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сможет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только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определенные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нужды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которые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перспективе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помогут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получить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доход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иной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социальный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статус.</a:t>
            </a:r>
            <a:endParaRPr sz="1400" dirty="0">
              <a:latin typeface="Helios-Cond-Light"/>
              <a:cs typeface="Helios-Cond-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493" y="265567"/>
            <a:ext cx="39363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</a:rPr>
              <a:t>Что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35" dirty="0">
                <a:solidFill>
                  <a:srgbClr val="FFFFFF"/>
                </a:solidFill>
              </a:rPr>
              <a:t>такое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60" dirty="0">
                <a:solidFill>
                  <a:srgbClr val="FFFFFF"/>
                </a:solidFill>
              </a:rPr>
              <a:t>социальный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60" dirty="0">
                <a:solidFill>
                  <a:srgbClr val="FFFFFF"/>
                </a:solidFill>
              </a:rPr>
              <a:t>контракт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711" y="581308"/>
            <a:ext cx="432879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9"/>
              </a:lnSpc>
              <a:spcBef>
                <a:spcPts val="100"/>
              </a:spcBef>
            </a:pP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Закон № 178-ФЗ от 17.07.1999 </a:t>
            </a:r>
            <a:r>
              <a:rPr lang="ru-RU"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/>
            </a:r>
            <a:br>
              <a:rPr lang="ru-RU"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</a:br>
            <a:r>
              <a:rPr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(</a:t>
            </a: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в ред. от 29.12.2020)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ond"/>
              <a:cs typeface="HeliosCond"/>
            </a:endParaRPr>
          </a:p>
          <a:p>
            <a:pPr marL="12700">
              <a:lnSpc>
                <a:spcPts val="1889"/>
              </a:lnSpc>
            </a:pP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«О государственной социальной помощи»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ond"/>
              <a:cs typeface="HeliosC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5074" y="170737"/>
            <a:ext cx="7395209" cy="4993005"/>
            <a:chOff x="165074" y="170737"/>
            <a:chExt cx="7394925" cy="4992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74" y="170737"/>
              <a:ext cx="7394925" cy="4992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330" y="900799"/>
              <a:ext cx="1728470" cy="1728470"/>
            </a:xfrm>
            <a:custGeom>
              <a:avLst/>
              <a:gdLst/>
              <a:ahLst/>
              <a:cxnLst/>
              <a:rect l="l" t="t" r="r" b="b"/>
              <a:pathLst>
                <a:path w="1728470" h="1728470">
                  <a:moveTo>
                    <a:pt x="864000" y="0"/>
                  </a:moveTo>
                  <a:lnTo>
                    <a:pt x="911405" y="1278"/>
                  </a:lnTo>
                  <a:lnTo>
                    <a:pt x="958142" y="5069"/>
                  </a:lnTo>
                  <a:lnTo>
                    <a:pt x="1004144" y="11308"/>
                  </a:lnTo>
                  <a:lnTo>
                    <a:pt x="1049347" y="19927"/>
                  </a:lnTo>
                  <a:lnTo>
                    <a:pt x="1093684" y="30862"/>
                  </a:lnTo>
                  <a:lnTo>
                    <a:pt x="1137090" y="44047"/>
                  </a:lnTo>
                  <a:lnTo>
                    <a:pt x="1179497" y="59414"/>
                  </a:lnTo>
                  <a:lnTo>
                    <a:pt x="1220842" y="76900"/>
                  </a:lnTo>
                  <a:lnTo>
                    <a:pt x="1261056" y="96437"/>
                  </a:lnTo>
                  <a:lnTo>
                    <a:pt x="1300076" y="117960"/>
                  </a:lnTo>
                  <a:lnTo>
                    <a:pt x="1337834" y="141404"/>
                  </a:lnTo>
                  <a:lnTo>
                    <a:pt x="1374266" y="166701"/>
                  </a:lnTo>
                  <a:lnTo>
                    <a:pt x="1409304" y="193786"/>
                  </a:lnTo>
                  <a:lnTo>
                    <a:pt x="1442884" y="222594"/>
                  </a:lnTo>
                  <a:lnTo>
                    <a:pt x="1474939" y="253059"/>
                  </a:lnTo>
                  <a:lnTo>
                    <a:pt x="1505404" y="285114"/>
                  </a:lnTo>
                  <a:lnTo>
                    <a:pt x="1534211" y="318693"/>
                  </a:lnTo>
                  <a:lnTo>
                    <a:pt x="1561297" y="353732"/>
                  </a:lnTo>
                  <a:lnTo>
                    <a:pt x="1586595" y="390163"/>
                  </a:lnTo>
                  <a:lnTo>
                    <a:pt x="1610038" y="427921"/>
                  </a:lnTo>
                  <a:lnTo>
                    <a:pt x="1631561" y="466941"/>
                  </a:lnTo>
                  <a:lnTo>
                    <a:pt x="1651099" y="507156"/>
                  </a:lnTo>
                  <a:lnTo>
                    <a:pt x="1668584" y="548500"/>
                  </a:lnTo>
                  <a:lnTo>
                    <a:pt x="1683952" y="590908"/>
                  </a:lnTo>
                  <a:lnTo>
                    <a:pt x="1697137" y="634313"/>
                  </a:lnTo>
                  <a:lnTo>
                    <a:pt x="1708072" y="678651"/>
                  </a:lnTo>
                  <a:lnTo>
                    <a:pt x="1716691" y="723854"/>
                  </a:lnTo>
                  <a:lnTo>
                    <a:pt x="1722930" y="769857"/>
                  </a:lnTo>
                  <a:lnTo>
                    <a:pt x="1726721" y="816594"/>
                  </a:lnTo>
                  <a:lnTo>
                    <a:pt x="1728000" y="864000"/>
                  </a:lnTo>
                  <a:lnTo>
                    <a:pt x="1726721" y="911405"/>
                  </a:lnTo>
                  <a:lnTo>
                    <a:pt x="1722930" y="958142"/>
                  </a:lnTo>
                  <a:lnTo>
                    <a:pt x="1716691" y="1004146"/>
                  </a:lnTo>
                  <a:lnTo>
                    <a:pt x="1708072" y="1049349"/>
                  </a:lnTo>
                  <a:lnTo>
                    <a:pt x="1697137" y="1093686"/>
                  </a:lnTo>
                  <a:lnTo>
                    <a:pt x="1683952" y="1137092"/>
                  </a:lnTo>
                  <a:lnTo>
                    <a:pt x="1668584" y="1179499"/>
                  </a:lnTo>
                  <a:lnTo>
                    <a:pt x="1651099" y="1220844"/>
                  </a:lnTo>
                  <a:lnTo>
                    <a:pt x="1631561" y="1261059"/>
                  </a:lnTo>
                  <a:lnTo>
                    <a:pt x="1610038" y="1300078"/>
                  </a:lnTo>
                  <a:lnTo>
                    <a:pt x="1586595" y="1337837"/>
                  </a:lnTo>
                  <a:lnTo>
                    <a:pt x="1561297" y="1374268"/>
                  </a:lnTo>
                  <a:lnTo>
                    <a:pt x="1534211" y="1409306"/>
                  </a:lnTo>
                  <a:lnTo>
                    <a:pt x="1505404" y="1442886"/>
                  </a:lnTo>
                  <a:lnTo>
                    <a:pt x="1474939" y="1474941"/>
                  </a:lnTo>
                  <a:lnTo>
                    <a:pt x="1442884" y="1505405"/>
                  </a:lnTo>
                  <a:lnTo>
                    <a:pt x="1409304" y="1534213"/>
                  </a:lnTo>
                  <a:lnTo>
                    <a:pt x="1374266" y="1561299"/>
                  </a:lnTo>
                  <a:lnTo>
                    <a:pt x="1337834" y="1586596"/>
                  </a:lnTo>
                  <a:lnTo>
                    <a:pt x="1300076" y="1610039"/>
                  </a:lnTo>
                  <a:lnTo>
                    <a:pt x="1261056" y="1631562"/>
                  </a:lnTo>
                  <a:lnTo>
                    <a:pt x="1220842" y="1651099"/>
                  </a:lnTo>
                  <a:lnTo>
                    <a:pt x="1179497" y="1668585"/>
                  </a:lnTo>
                  <a:lnTo>
                    <a:pt x="1137090" y="1683953"/>
                  </a:lnTo>
                  <a:lnTo>
                    <a:pt x="1093684" y="1697137"/>
                  </a:lnTo>
                  <a:lnTo>
                    <a:pt x="1049347" y="1708072"/>
                  </a:lnTo>
                  <a:lnTo>
                    <a:pt x="1004144" y="1716691"/>
                  </a:lnTo>
                  <a:lnTo>
                    <a:pt x="958142" y="1722930"/>
                  </a:lnTo>
                  <a:lnTo>
                    <a:pt x="911405" y="1726721"/>
                  </a:lnTo>
                  <a:lnTo>
                    <a:pt x="864000" y="1728000"/>
                  </a:lnTo>
                  <a:lnTo>
                    <a:pt x="816594" y="1726721"/>
                  </a:lnTo>
                  <a:lnTo>
                    <a:pt x="769857" y="1722930"/>
                  </a:lnTo>
                  <a:lnTo>
                    <a:pt x="723854" y="1716691"/>
                  </a:lnTo>
                  <a:lnTo>
                    <a:pt x="678651" y="1708072"/>
                  </a:lnTo>
                  <a:lnTo>
                    <a:pt x="634314" y="1697137"/>
                  </a:lnTo>
                  <a:lnTo>
                    <a:pt x="590909" y="1683953"/>
                  </a:lnTo>
                  <a:lnTo>
                    <a:pt x="548501" y="1668585"/>
                  </a:lnTo>
                  <a:lnTo>
                    <a:pt x="507157" y="1651099"/>
                  </a:lnTo>
                  <a:lnTo>
                    <a:pt x="466942" y="1631562"/>
                  </a:lnTo>
                  <a:lnTo>
                    <a:pt x="427923" y="1610039"/>
                  </a:lnTo>
                  <a:lnTo>
                    <a:pt x="390164" y="1586596"/>
                  </a:lnTo>
                  <a:lnTo>
                    <a:pt x="353733" y="1561299"/>
                  </a:lnTo>
                  <a:lnTo>
                    <a:pt x="318694" y="1534213"/>
                  </a:lnTo>
                  <a:lnTo>
                    <a:pt x="285115" y="1505405"/>
                  </a:lnTo>
                  <a:lnTo>
                    <a:pt x="253060" y="1474941"/>
                  </a:lnTo>
                  <a:lnTo>
                    <a:pt x="222595" y="1442886"/>
                  </a:lnTo>
                  <a:lnTo>
                    <a:pt x="193787" y="1409306"/>
                  </a:lnTo>
                  <a:lnTo>
                    <a:pt x="166702" y="1374268"/>
                  </a:lnTo>
                  <a:lnTo>
                    <a:pt x="141404" y="1337837"/>
                  </a:lnTo>
                  <a:lnTo>
                    <a:pt x="117961" y="1300078"/>
                  </a:lnTo>
                  <a:lnTo>
                    <a:pt x="96438" y="1261059"/>
                  </a:lnTo>
                  <a:lnTo>
                    <a:pt x="76900" y="1220844"/>
                  </a:lnTo>
                  <a:lnTo>
                    <a:pt x="59415" y="1179499"/>
                  </a:lnTo>
                  <a:lnTo>
                    <a:pt x="44047" y="1137092"/>
                  </a:lnTo>
                  <a:lnTo>
                    <a:pt x="30862" y="1093686"/>
                  </a:lnTo>
                  <a:lnTo>
                    <a:pt x="19927" y="1049349"/>
                  </a:lnTo>
                  <a:lnTo>
                    <a:pt x="11308" y="1004146"/>
                  </a:lnTo>
                  <a:lnTo>
                    <a:pt x="5069" y="958142"/>
                  </a:lnTo>
                  <a:lnTo>
                    <a:pt x="1278" y="911405"/>
                  </a:lnTo>
                  <a:lnTo>
                    <a:pt x="0" y="864000"/>
                  </a:lnTo>
                  <a:lnTo>
                    <a:pt x="1278" y="816594"/>
                  </a:lnTo>
                  <a:lnTo>
                    <a:pt x="5069" y="769857"/>
                  </a:lnTo>
                  <a:lnTo>
                    <a:pt x="11308" y="723854"/>
                  </a:lnTo>
                  <a:lnTo>
                    <a:pt x="19927" y="678651"/>
                  </a:lnTo>
                  <a:lnTo>
                    <a:pt x="30862" y="634313"/>
                  </a:lnTo>
                  <a:lnTo>
                    <a:pt x="44047" y="590908"/>
                  </a:lnTo>
                  <a:lnTo>
                    <a:pt x="59415" y="548500"/>
                  </a:lnTo>
                  <a:lnTo>
                    <a:pt x="76900" y="507156"/>
                  </a:lnTo>
                  <a:lnTo>
                    <a:pt x="96438" y="466941"/>
                  </a:lnTo>
                  <a:lnTo>
                    <a:pt x="117961" y="427921"/>
                  </a:lnTo>
                  <a:lnTo>
                    <a:pt x="141404" y="390163"/>
                  </a:lnTo>
                  <a:lnTo>
                    <a:pt x="166702" y="353732"/>
                  </a:lnTo>
                  <a:lnTo>
                    <a:pt x="193787" y="318693"/>
                  </a:lnTo>
                  <a:lnTo>
                    <a:pt x="222595" y="285114"/>
                  </a:lnTo>
                  <a:lnTo>
                    <a:pt x="253060" y="253059"/>
                  </a:lnTo>
                  <a:lnTo>
                    <a:pt x="285115" y="222594"/>
                  </a:lnTo>
                  <a:lnTo>
                    <a:pt x="318694" y="193786"/>
                  </a:lnTo>
                  <a:lnTo>
                    <a:pt x="353733" y="166701"/>
                  </a:lnTo>
                  <a:lnTo>
                    <a:pt x="390164" y="141404"/>
                  </a:lnTo>
                  <a:lnTo>
                    <a:pt x="427923" y="117960"/>
                  </a:lnTo>
                  <a:lnTo>
                    <a:pt x="466942" y="96437"/>
                  </a:lnTo>
                  <a:lnTo>
                    <a:pt x="507157" y="76900"/>
                  </a:lnTo>
                  <a:lnTo>
                    <a:pt x="548501" y="59414"/>
                  </a:lnTo>
                  <a:lnTo>
                    <a:pt x="590909" y="44047"/>
                  </a:lnTo>
                  <a:lnTo>
                    <a:pt x="634314" y="30862"/>
                  </a:lnTo>
                  <a:lnTo>
                    <a:pt x="678651" y="19927"/>
                  </a:lnTo>
                  <a:lnTo>
                    <a:pt x="723854" y="11308"/>
                  </a:lnTo>
                  <a:lnTo>
                    <a:pt x="769857" y="5069"/>
                  </a:lnTo>
                  <a:lnTo>
                    <a:pt x="816594" y="1278"/>
                  </a:lnTo>
                  <a:lnTo>
                    <a:pt x="864000" y="0"/>
                  </a:lnTo>
                  <a:close/>
                </a:path>
              </a:pathLst>
            </a:custGeom>
            <a:ln w="25401">
              <a:solidFill>
                <a:srgbClr val="0F57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5386" y="944226"/>
              <a:ext cx="2295525" cy="1640839"/>
            </a:xfrm>
            <a:custGeom>
              <a:avLst/>
              <a:gdLst/>
              <a:ahLst/>
              <a:cxnLst/>
              <a:rect l="l" t="t" r="r" b="b"/>
              <a:pathLst>
                <a:path w="2295525" h="1640839">
                  <a:moveTo>
                    <a:pt x="2295004" y="1600657"/>
                  </a:moveTo>
                  <a:lnTo>
                    <a:pt x="2208326" y="1560842"/>
                  </a:lnTo>
                  <a:lnTo>
                    <a:pt x="2219134" y="1587944"/>
                  </a:lnTo>
                  <a:lnTo>
                    <a:pt x="71691" y="1587944"/>
                  </a:lnTo>
                  <a:lnTo>
                    <a:pt x="63246" y="1594421"/>
                  </a:lnTo>
                  <a:lnTo>
                    <a:pt x="37528" y="1613357"/>
                  </a:lnTo>
                  <a:lnTo>
                    <a:pt x="2219134" y="1613357"/>
                  </a:lnTo>
                  <a:lnTo>
                    <a:pt x="2208326" y="1640459"/>
                  </a:lnTo>
                  <a:lnTo>
                    <a:pt x="2295004" y="1600657"/>
                  </a:lnTo>
                  <a:close/>
                </a:path>
                <a:path w="2295525" h="1640839">
                  <a:moveTo>
                    <a:pt x="2295004" y="39814"/>
                  </a:moveTo>
                  <a:lnTo>
                    <a:pt x="2208326" y="0"/>
                  </a:lnTo>
                  <a:lnTo>
                    <a:pt x="2219134" y="27114"/>
                  </a:lnTo>
                  <a:lnTo>
                    <a:pt x="0" y="27114"/>
                  </a:lnTo>
                  <a:lnTo>
                    <a:pt x="9486" y="33312"/>
                  </a:lnTo>
                  <a:lnTo>
                    <a:pt x="37515" y="52514"/>
                  </a:lnTo>
                  <a:lnTo>
                    <a:pt x="2219134" y="52514"/>
                  </a:lnTo>
                  <a:lnTo>
                    <a:pt x="2208326" y="79616"/>
                  </a:lnTo>
                  <a:lnTo>
                    <a:pt x="2295004" y="39814"/>
                  </a:lnTo>
                  <a:close/>
                </a:path>
              </a:pathLst>
            </a:custGeom>
            <a:solidFill>
              <a:srgbClr val="0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99" y="158265"/>
            <a:ext cx="270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Со</a:t>
            </a:r>
            <a:r>
              <a:rPr spc="-70" dirty="0"/>
              <a:t>ц</a:t>
            </a:r>
            <a:r>
              <a:rPr spc="-55" dirty="0"/>
              <a:t>иальный</a:t>
            </a:r>
            <a:r>
              <a:rPr spc="-65" dirty="0"/>
              <a:t> </a:t>
            </a:r>
            <a:r>
              <a:rPr spc="-70" dirty="0"/>
              <a:t>контра</a:t>
            </a:r>
            <a:r>
              <a:rPr spc="-45" dirty="0"/>
              <a:t>к</a:t>
            </a:r>
            <a:r>
              <a:rPr spc="-30" dirty="0"/>
              <a:t>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31002" y="660686"/>
            <a:ext cx="1546860" cy="624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630"/>
              </a:lnSpc>
              <a:spcBef>
                <a:spcPts val="195"/>
              </a:spcBef>
            </a:pP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Малоиму</a:t>
            </a:r>
            <a:r>
              <a:rPr sz="1200" b="1" spc="-50" dirty="0">
                <a:solidFill>
                  <a:srgbClr val="FFFFFF"/>
                </a:solidFill>
                <a:latin typeface="HeliosCond"/>
                <a:cs typeface="HeliosCond"/>
              </a:rPr>
              <a:t>щ</a:t>
            </a:r>
            <a:r>
              <a:rPr sz="1200" b="1" spc="-5" dirty="0">
                <a:solidFill>
                  <a:srgbClr val="FFFFFF"/>
                </a:solidFill>
                <a:latin typeface="HeliosCond"/>
                <a:cs typeface="HeliosCond"/>
              </a:rPr>
              <a:t>ая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HeliosCond"/>
                <a:cs typeface="HeliosCond"/>
              </a:rPr>
              <a:t>семья,  </a:t>
            </a:r>
            <a:r>
              <a:rPr sz="1200" b="1" spc="-20" dirty="0">
                <a:solidFill>
                  <a:srgbClr val="FFFFFF"/>
                </a:solidFill>
                <a:latin typeface="HeliosCond"/>
                <a:cs typeface="HeliosCond"/>
              </a:rPr>
              <a:t>в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том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числе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с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HeliosCond"/>
                <a:cs typeface="HeliosCond"/>
              </a:rPr>
              <a:t>детьми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1645" y="2298943"/>
            <a:ext cx="1425575" cy="41915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26695">
              <a:lnSpc>
                <a:spcPts val="1630"/>
              </a:lnSpc>
              <a:spcBef>
                <a:spcPts val="195"/>
              </a:spcBef>
            </a:pP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Малоимущие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HeliosCond"/>
                <a:cs typeface="HeliosCond"/>
              </a:rPr>
              <a:t>одинокие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HeliosCond"/>
                <a:cs typeface="HeliosCond"/>
              </a:rPr>
              <a:t>граждане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6138" y="1566017"/>
            <a:ext cx="2081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151616"/>
                </a:solidFill>
                <a:latin typeface="HeliosCond"/>
                <a:cs typeface="HeliosCond"/>
              </a:rPr>
              <a:t>ГОС</a:t>
            </a:r>
            <a:r>
              <a:rPr sz="1200" b="1" spc="-80" dirty="0">
                <a:solidFill>
                  <a:srgbClr val="151616"/>
                </a:solidFill>
                <a:latin typeface="HeliosCond"/>
                <a:cs typeface="HeliosCond"/>
              </a:rPr>
              <a:t>У</a:t>
            </a:r>
            <a:r>
              <a:rPr sz="1200" b="1" spc="-40" dirty="0">
                <a:solidFill>
                  <a:srgbClr val="151616"/>
                </a:solidFill>
                <a:latin typeface="HeliosCond"/>
                <a:cs typeface="HeliosCond"/>
              </a:rPr>
              <a:t>ДАРСТВЕННАЯ</a:t>
            </a:r>
            <a:r>
              <a:rPr sz="12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151616"/>
                </a:solidFill>
                <a:latin typeface="HeliosCond"/>
                <a:cs typeface="HeliosCond"/>
              </a:rPr>
              <a:t>ПОДДЕРЖКА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791" y="3105666"/>
            <a:ext cx="6461125" cy="15485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b="1" spc="-80" dirty="0">
                <a:solidFill>
                  <a:srgbClr val="0F57A6"/>
                </a:solidFill>
                <a:latin typeface="HeliosCond"/>
                <a:cs typeface="HeliosCond"/>
              </a:rPr>
              <a:t>НАПРАВЛЕНИЯ МЕРОПРИЯТИЙ СОЦИАЛЬНОГО КОНТРАКТА</a:t>
            </a:r>
            <a:endParaRPr spc="-80" dirty="0">
              <a:latin typeface="HeliosCond"/>
              <a:cs typeface="HeliosCond"/>
            </a:endParaRPr>
          </a:p>
          <a:p>
            <a:pPr marR="5715" algn="ctr">
              <a:lnSpc>
                <a:spcPct val="100000"/>
              </a:lnSpc>
              <a:spcBef>
                <a:spcPts val="1810"/>
              </a:spcBef>
            </a:pPr>
            <a:r>
              <a:rPr sz="1800" b="1" spc="-85" dirty="0">
                <a:solidFill>
                  <a:srgbClr val="0F57A6"/>
                </a:solidFill>
                <a:latin typeface="HeliosCond"/>
                <a:cs typeface="HeliosCond"/>
              </a:rPr>
              <a:t>ВАЖНО</a:t>
            </a:r>
            <a:r>
              <a:rPr sz="1800" b="1" spc="-50" dirty="0">
                <a:solidFill>
                  <a:srgbClr val="0F57A6"/>
                </a:solidFill>
                <a:latin typeface="HeliosCond"/>
                <a:cs typeface="HeliosCond"/>
              </a:rPr>
              <a:t> </a:t>
            </a:r>
            <a:r>
              <a:rPr sz="1800" b="1" spc="-85" dirty="0">
                <a:solidFill>
                  <a:srgbClr val="0F57A6"/>
                </a:solidFill>
                <a:latin typeface="HeliosCond"/>
                <a:cs typeface="HeliosCond"/>
              </a:rPr>
              <a:t>ЗН</a:t>
            </a:r>
            <a:r>
              <a:rPr sz="1800" b="1" spc="-160" dirty="0">
                <a:solidFill>
                  <a:srgbClr val="0F57A6"/>
                </a:solidFill>
                <a:latin typeface="HeliosCond"/>
                <a:cs typeface="HeliosCond"/>
              </a:rPr>
              <a:t>А</a:t>
            </a:r>
            <a:r>
              <a:rPr sz="1800" b="1" spc="-110" dirty="0">
                <a:solidFill>
                  <a:srgbClr val="0F57A6"/>
                </a:solidFill>
                <a:latin typeface="HeliosCond"/>
                <a:cs typeface="HeliosCond"/>
              </a:rPr>
              <a:t>ТЬ!</a:t>
            </a:r>
            <a:endParaRPr sz="1800" dirty="0">
              <a:latin typeface="HeliosCond"/>
              <a:cs typeface="HeliosCond"/>
            </a:endParaRP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Заключение</a:t>
            </a:r>
            <a:r>
              <a:rPr sz="10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не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является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основанием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прекращения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других</a:t>
            </a:r>
            <a:r>
              <a:rPr sz="10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мер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государственной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28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поддержки</a:t>
            </a:r>
            <a:r>
              <a:rPr sz="100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.</a:t>
            </a:r>
            <a:r>
              <a:rPr lang="ru-RU" sz="100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Если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рамках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других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со</a:t>
            </a:r>
            <a:r>
              <a:rPr sz="1000" b="0" spc="-6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лашений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гос</a:t>
            </a:r>
            <a:r>
              <a:rPr sz="1000" b="0" spc="-1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дарство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уже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оказывало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какую-либо</a:t>
            </a:r>
            <a:r>
              <a:rPr lang="ru-RU" sz="1000" b="0" spc="-3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00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помощь </a:t>
            </a:r>
            <a:r>
              <a:rPr lang="ru-RU" sz="1000" spc="-3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(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либо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может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ее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оказать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),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гражданин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может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совмещать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такую</a:t>
            </a:r>
            <a:r>
              <a:rPr lang="ru-RU"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поддержку</a:t>
            </a:r>
            <a:r>
              <a:rPr sz="10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.</a:t>
            </a:r>
            <a:endParaRPr sz="1000" dirty="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0737"/>
            <a:ext cx="7382732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9535" y="424007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HeliosCond"/>
                <a:cs typeface="HeliosCond"/>
              </a:rPr>
              <a:t>1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979" y="1200069"/>
            <a:ext cx="17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HeliosCond"/>
                <a:cs typeface="HeliosCond"/>
              </a:rPr>
              <a:t>2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55" y="2176757"/>
            <a:ext cx="18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HeliosCond"/>
                <a:cs typeface="HeliosCond"/>
              </a:rPr>
              <a:t>3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064" y="2983840"/>
            <a:ext cx="175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FFFF"/>
                </a:solidFill>
                <a:latin typeface="HeliosCond"/>
                <a:cs typeface="HeliosCond"/>
              </a:rPr>
              <a:t>4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4934" y="401472"/>
            <a:ext cx="613851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FFFFFF"/>
                </a:solidFill>
              </a:rPr>
              <a:t>По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60" dirty="0">
                <a:solidFill>
                  <a:srgbClr val="FFFFFF"/>
                </a:solidFill>
              </a:rPr>
              <a:t>поиску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30" dirty="0">
                <a:solidFill>
                  <a:srgbClr val="FFFFFF"/>
                </a:solidFill>
              </a:rPr>
              <a:t>работы</a:t>
            </a:r>
            <a:endParaRPr sz="1400" dirty="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контракт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«поиск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работы»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сроком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9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7690" y="1074747"/>
            <a:ext cx="6310392" cy="754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осуществлению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индивидуальной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предпринимательской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деятельности</a:t>
            </a:r>
            <a:endParaRPr sz="1400" dirty="0">
              <a:latin typeface="HeliosCond"/>
              <a:cs typeface="HeliosCond"/>
            </a:endParaRPr>
          </a:p>
          <a:p>
            <a:pPr marL="12700" marR="384175" indent="-635">
              <a:lnSpc>
                <a:spcPts val="1320"/>
              </a:lnSpc>
              <a:spcBef>
                <a:spcPts val="20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контракт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по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«на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развитие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предпринимательской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деятельности»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 </a:t>
            </a:r>
            <a:r>
              <a:rPr sz="1100" b="0" spc="-28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срок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12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единовременной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250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тысяч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(рассматривается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индивидуально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каждом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конкретном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случае).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1587" y="2029696"/>
            <a:ext cx="6141863" cy="7662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ведению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личного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подсобного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хозяйства</a:t>
            </a:r>
            <a:endParaRPr sz="1400" dirty="0">
              <a:latin typeface="HeliosCond"/>
              <a:cs typeface="HeliosCond"/>
            </a:endParaRPr>
          </a:p>
          <a:p>
            <a:pPr marL="12700" marR="5080">
              <a:lnSpc>
                <a:spcPts val="1320"/>
              </a:lnSpc>
              <a:spcBef>
                <a:spcPts val="219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 контракт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«ведение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личного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подсобного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хозяйства»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заключается сроком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12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единовременной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</a:t>
            </a:r>
            <a:r>
              <a:rPr sz="1100" b="0" spc="2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 err="1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lang="ru-RU"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/>
            </a:r>
            <a:br>
              <a:rPr lang="ru-RU"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</a:br>
            <a:r>
              <a:rPr sz="1100" b="0" dirty="0" err="1" smtClean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100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тысяч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922" y="2884643"/>
            <a:ext cx="5814060" cy="115929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7785">
              <a:lnSpc>
                <a:spcPts val="1570"/>
              </a:lnSpc>
              <a:spcBef>
                <a:spcPts val="440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осу</a:t>
            </a:r>
            <a:r>
              <a:rPr sz="1400" b="1" spc="-60" dirty="0">
                <a:solidFill>
                  <a:srgbClr val="FFFFFF"/>
                </a:solidFill>
                <a:latin typeface="HeliosCond"/>
                <a:cs typeface="HeliosCond"/>
              </a:rPr>
              <a:t>щ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ествлению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иных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HeliosCond"/>
                <a:cs typeface="HeliosCond"/>
              </a:rPr>
              <a:t>мероприятий,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направленных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на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преодоление  </a:t>
            </a:r>
            <a:r>
              <a:rPr sz="1400" b="1" spc="-55" dirty="0">
                <a:solidFill>
                  <a:srgbClr val="FFFFFF"/>
                </a:solidFill>
                <a:latin typeface="HeliosCond"/>
                <a:cs typeface="HeliosCond"/>
              </a:rPr>
              <a:t>трудной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60" dirty="0">
                <a:solidFill>
                  <a:srgbClr val="FFFFFF"/>
                </a:solidFill>
                <a:latin typeface="HeliosCond"/>
                <a:cs typeface="HeliosCond"/>
              </a:rPr>
              <a:t>жизненной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ситуации</a:t>
            </a:r>
            <a:endParaRPr sz="1400" dirty="0">
              <a:latin typeface="HeliosCond"/>
              <a:cs typeface="HeliosCond"/>
            </a:endParaRPr>
          </a:p>
          <a:p>
            <a:pPr marL="12700" marR="5080" algn="just">
              <a:lnSpc>
                <a:spcPts val="1320"/>
              </a:lnSpc>
              <a:spcBef>
                <a:spcPts val="18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 контракт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«осуществление иных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мероприятий,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направленных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преодоление </a:t>
            </a:r>
            <a:r>
              <a:rPr sz="11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гражданином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трудной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жизненной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ситуации»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сроком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6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Ежемесячная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выплата </a:t>
            </a:r>
            <a:r>
              <a:rPr sz="11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</a:t>
            </a:r>
            <a:r>
              <a:rPr sz="1100" b="0" spc="21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величину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прожиточного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20" dirty="0">
                <a:solidFill>
                  <a:srgbClr val="FFFFFF"/>
                </a:solidFill>
                <a:latin typeface="Helios-Cond-Light"/>
                <a:cs typeface="Helios-Cond-Light"/>
              </a:rPr>
              <a:t>минимума,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установленную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субъекте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РФ.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979" y="4100927"/>
            <a:ext cx="17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HeliosCond"/>
                <a:cs typeface="HeliosCond"/>
              </a:rPr>
              <a:t>5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4918" y="4000341"/>
            <a:ext cx="5672455" cy="118109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69215">
              <a:lnSpc>
                <a:spcPts val="1610"/>
              </a:lnSpc>
              <a:spcBef>
                <a:spcPts val="409"/>
              </a:spcBef>
            </a:pPr>
            <a:r>
              <a:rPr sz="1400" b="1" spc="-55" dirty="0">
                <a:solidFill>
                  <a:srgbClr val="FFFFFF"/>
                </a:solidFill>
                <a:latin typeface="HeliosCond"/>
                <a:cs typeface="HeliosCond"/>
              </a:rPr>
              <a:t>Прохождение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переобучения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80" dirty="0">
                <a:solidFill>
                  <a:srgbClr val="FFFFFF"/>
                </a:solidFill>
                <a:latin typeface="HeliosCond"/>
                <a:cs typeface="HeliosCond"/>
              </a:rPr>
              <a:t>и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дополнительного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профессионального </a:t>
            </a:r>
            <a:r>
              <a:rPr sz="1400" b="1" spc="-41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образования</a:t>
            </a:r>
            <a:endParaRPr sz="1400" dirty="0">
              <a:latin typeface="HeliosCond"/>
              <a:cs typeface="HeliosCond"/>
            </a:endParaRPr>
          </a:p>
          <a:p>
            <a:pPr marL="12700" marR="5080">
              <a:lnSpc>
                <a:spcPts val="1320"/>
              </a:lnSpc>
              <a:spcBef>
                <a:spcPts val="18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рамках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мероприятий,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направленных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поиск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работы,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ведение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индивидуальной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предпринимательской </a:t>
            </a:r>
            <a:r>
              <a:rPr sz="1100" b="0" spc="-28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деятельности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и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ведение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личного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подсобного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хозяйства,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гражданин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5" dirty="0">
                <a:solidFill>
                  <a:srgbClr val="FFFFFF"/>
                </a:solidFill>
                <a:latin typeface="Helios-Cond-Light"/>
                <a:cs typeface="Helios-Cond-Light"/>
              </a:rPr>
              <a:t>имеет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право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пройти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обучение.</a:t>
            </a:r>
            <a:endParaRPr sz="1100" dirty="0">
              <a:latin typeface="Helios-Cond-Light"/>
              <a:cs typeface="Helios-Cond-Light"/>
            </a:endParaRPr>
          </a:p>
          <a:p>
            <a:pPr marL="12700">
              <a:lnSpc>
                <a:spcPts val="1535"/>
              </a:lnSpc>
            </a:pP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</a:t>
            </a:r>
            <a:r>
              <a:rPr sz="1100" b="0" spc="2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для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прохождения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 err="1">
                <a:solidFill>
                  <a:srgbClr val="FFFFFF"/>
                </a:solidFill>
                <a:latin typeface="Helios-Cond-Light"/>
                <a:cs typeface="Helios-Cond-Light"/>
              </a:rPr>
              <a:t>обучения</a:t>
            </a:r>
            <a:r>
              <a:rPr sz="1100" b="0" spc="1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lang="ru-RU" sz="1200" b="0" spc="18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-</a:t>
            </a:r>
            <a:r>
              <a:rPr sz="1200" b="0" spc="-1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30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000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рублей.</a:t>
            </a:r>
            <a:endParaRPr sz="1100" dirty="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6067" y="1405210"/>
            <a:ext cx="6852284" cy="28575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3020">
              <a:lnSpc>
                <a:spcPct val="114799"/>
              </a:lnSpc>
              <a:spcBef>
                <a:spcPts val="180"/>
              </a:spcBef>
            </a:pPr>
            <a:r>
              <a:rPr sz="1800" b="1" spc="-60" dirty="0">
                <a:solidFill>
                  <a:srgbClr val="151616"/>
                </a:solidFill>
                <a:latin typeface="HeliosCond"/>
                <a:cs typeface="HeliosCond"/>
              </a:rPr>
              <a:t>В</a:t>
            </a:r>
            <a:r>
              <a:rPr sz="18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рамках</a:t>
            </a:r>
            <a:r>
              <a:rPr sz="18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социального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контракта</a:t>
            </a:r>
            <a:r>
              <a:rPr sz="1800" b="1" spc="31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направление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«прохождение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профессионального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обучения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дополнительного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профессионального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образования» преобразовано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дополнительное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направление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поддержки,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что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дает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возможность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гражданам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проходить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дополнительное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обучение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при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поиске работы,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начале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собственного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дела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ведении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личного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подсобного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хозяйства.</a:t>
            </a:r>
            <a:endParaRPr sz="1400" dirty="0">
              <a:latin typeface="Helios-Cond-Light"/>
              <a:cs typeface="Helios-Cond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Helios-Cond-Light"/>
              <a:cs typeface="Helios-Cond-Light"/>
            </a:endParaRPr>
          </a:p>
          <a:p>
            <a:pPr marL="12700" marR="450215">
              <a:lnSpc>
                <a:spcPct val="114399"/>
              </a:lnSpc>
            </a:pP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С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5" dirty="0">
                <a:solidFill>
                  <a:srgbClr val="151616"/>
                </a:solidFill>
                <a:latin typeface="HeliosCond"/>
                <a:cs typeface="HeliosCond"/>
              </a:rPr>
              <a:t>2022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15" dirty="0">
                <a:solidFill>
                  <a:srgbClr val="151616"/>
                </a:solidFill>
                <a:latin typeface="HeliosCond"/>
                <a:cs typeface="HeliosCond"/>
              </a:rPr>
              <a:t>года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базе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Единой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государственной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системы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обеспечения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будет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создано </a:t>
            </a:r>
            <a:r>
              <a:rPr sz="1400" b="0" spc="-33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единое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рабочее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место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по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заключению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сопровождению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социальных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контрактов.</a:t>
            </a:r>
            <a:endParaRPr sz="1400" dirty="0">
              <a:latin typeface="Helios-Cond-Light"/>
              <a:cs typeface="Helios-Cond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Helios-Cond-Light"/>
              <a:cs typeface="Helios-Cond-Light"/>
            </a:endParaRPr>
          </a:p>
          <a:p>
            <a:pPr marL="12700" marR="5080">
              <a:lnSpc>
                <a:spcPct val="122000"/>
              </a:lnSpc>
            </a:pP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На </a:t>
            </a:r>
            <a:r>
              <a:rPr sz="1800" b="1" spc="-25" dirty="0">
                <a:solidFill>
                  <a:srgbClr val="151616"/>
                </a:solidFill>
                <a:latin typeface="HeliosCond"/>
                <a:cs typeface="HeliosCond"/>
              </a:rPr>
              <a:t>заключение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порядка </a:t>
            </a:r>
            <a:r>
              <a:rPr sz="1800" b="1" spc="-60" dirty="0">
                <a:solidFill>
                  <a:srgbClr val="151616"/>
                </a:solidFill>
                <a:latin typeface="HeliosCond"/>
                <a:cs typeface="HeliosCond"/>
              </a:rPr>
              <a:t>1 </a:t>
            </a: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млн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социальных контрактов 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в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государственном </a:t>
            </a:r>
            <a:r>
              <a:rPr sz="1800" b="1" spc="-47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бюджете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РФ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0" dirty="0">
                <a:solidFill>
                  <a:srgbClr val="151616"/>
                </a:solidFill>
                <a:latin typeface="HeliosCond"/>
                <a:cs typeface="HeliosCond"/>
              </a:rPr>
              <a:t>2021—2023</a:t>
            </a: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5" dirty="0">
                <a:solidFill>
                  <a:srgbClr val="151616"/>
                </a:solidFill>
                <a:latin typeface="HeliosCond"/>
                <a:cs typeface="HeliosCond"/>
              </a:rPr>
              <a:t>гг.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25" dirty="0">
                <a:solidFill>
                  <a:srgbClr val="151616"/>
                </a:solidFill>
                <a:latin typeface="HeliosCond"/>
                <a:cs typeface="HeliosCond"/>
              </a:rPr>
              <a:t>выделено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5" dirty="0">
                <a:solidFill>
                  <a:srgbClr val="151616"/>
                </a:solidFill>
                <a:latin typeface="HeliosCond"/>
                <a:cs typeface="HeliosCond"/>
              </a:rPr>
              <a:t>99,7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млрд рублей</a:t>
            </a:r>
            <a:endParaRPr sz="1800" dirty="0">
              <a:latin typeface="HeliosCond"/>
              <a:cs typeface="HeliosC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730" y="403894"/>
            <a:ext cx="2428240" cy="76815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>
                <a:solidFill>
                  <a:srgbClr val="FFFFFF"/>
                </a:solidFill>
              </a:rPr>
              <a:t>ВАЖНО ЗНАТЬ!</a:t>
            </a:r>
            <a:endParaRPr dirty="0"/>
          </a:p>
          <a:p>
            <a:pPr marL="34290">
              <a:lnSpc>
                <a:spcPct val="100000"/>
              </a:lnSpc>
              <a:spcBef>
                <a:spcPts val="434"/>
              </a:spcBef>
            </a:pP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sz="1600" spc="-55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spc="-25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spc="-2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16" y="269526"/>
            <a:ext cx="31565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0" dirty="0"/>
              <a:t>Необходимые</a:t>
            </a:r>
            <a:r>
              <a:rPr sz="2000" spc="-65" dirty="0"/>
              <a:t> </a:t>
            </a:r>
            <a:r>
              <a:rPr sz="2000" spc="-50" dirty="0"/>
              <a:t>документы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732" y="607104"/>
            <a:ext cx="3120390" cy="3193823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10"/>
              </a:spcBef>
              <a:buChar char="–"/>
              <a:tabLst>
                <a:tab pos="0" algn="l"/>
              </a:tabLst>
            </a:pPr>
            <a:r>
              <a:rPr lang="ru-RU" sz="105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паспорт</a:t>
            </a:r>
            <a:r>
              <a:rPr sz="1050" b="0" spc="-6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заявителя;</a:t>
            </a:r>
            <a:endParaRPr sz="1050" dirty="0">
              <a:latin typeface="Helios-Cond-Light"/>
              <a:cs typeface="Helios-Cond-Light"/>
            </a:endParaRPr>
          </a:p>
          <a:p>
            <a:pPr marL="12700" marR="508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сведения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составе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(паспорта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 </a:t>
            </a:r>
            <a:r>
              <a:rPr sz="1050" b="0" spc="-28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старше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14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лет или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иные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документы,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удостоверяющие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личность;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свидетельства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рождении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детей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до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14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лет; 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свидетельство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браке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(при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наличии);</a:t>
            </a:r>
            <a:endParaRPr sz="1050" dirty="0">
              <a:latin typeface="Helios-Cond-Light"/>
              <a:cs typeface="Helios-Cond-Light"/>
            </a:endParaRPr>
          </a:p>
          <a:p>
            <a:pPr marL="12700" marR="13716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сведения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доходах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последние </a:t>
            </a:r>
            <a:r>
              <a:rPr sz="1050" b="0" spc="-28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3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месяца;</a:t>
            </a:r>
            <a:endParaRPr sz="1050" dirty="0">
              <a:latin typeface="Helios-Cond-Light"/>
              <a:cs typeface="Helios-Cond-Light"/>
            </a:endParaRPr>
          </a:p>
          <a:p>
            <a:pPr marL="12700" marR="7239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справку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е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доставлении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членам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любого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вида 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социальной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помощи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последние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3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месяца;</a:t>
            </a:r>
            <a:endParaRPr sz="1050" dirty="0">
              <a:latin typeface="Helios-Cond-Light"/>
              <a:cs typeface="Helios-Cond-Light"/>
            </a:endParaRPr>
          </a:p>
          <a:p>
            <a:pPr marL="12700" marR="1905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письменные</a:t>
            </a:r>
            <a:r>
              <a:rPr sz="105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согласия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заключение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от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 </a:t>
            </a:r>
            <a:r>
              <a:rPr sz="1050" b="0" spc="-28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совершеннолетних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семьи;</a:t>
            </a:r>
            <a:endParaRPr sz="1050" dirty="0">
              <a:latin typeface="Helios-Cond-Light"/>
              <a:cs typeface="Helios-Cond-Light"/>
            </a:endParaRPr>
          </a:p>
          <a:p>
            <a:pPr marL="12700" marR="423545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номер</a:t>
            </a:r>
            <a:r>
              <a:rPr sz="1050" b="0" spc="-5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расчетного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счета,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открытого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отделении </a:t>
            </a:r>
            <a:r>
              <a:rPr sz="1050" b="0" spc="-28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сберегательного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банка.</a:t>
            </a:r>
            <a:endParaRPr sz="1050" dirty="0">
              <a:latin typeface="Helios-Cond-Light"/>
              <a:cs typeface="Helios-Cond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046" y="4102418"/>
            <a:ext cx="3032125" cy="82073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220"/>
              </a:spcBef>
            </a:pPr>
            <a:r>
              <a:rPr sz="1600" b="1" spc="-85" dirty="0">
                <a:solidFill>
                  <a:srgbClr val="0F57A6"/>
                </a:solidFill>
                <a:latin typeface="HeliosCond"/>
                <a:cs typeface="HeliosCond"/>
              </a:rPr>
              <a:t>ВАЖНО</a:t>
            </a:r>
            <a:r>
              <a:rPr sz="1600" b="1" spc="-50" dirty="0">
                <a:solidFill>
                  <a:srgbClr val="0F57A6"/>
                </a:solidFill>
                <a:latin typeface="HeliosCond"/>
                <a:cs typeface="HeliosCond"/>
              </a:rPr>
              <a:t> </a:t>
            </a:r>
            <a:r>
              <a:rPr sz="1600" b="1" spc="-85" dirty="0">
                <a:solidFill>
                  <a:srgbClr val="0F57A6"/>
                </a:solidFill>
                <a:latin typeface="HeliosCond"/>
                <a:cs typeface="HeliosCond"/>
              </a:rPr>
              <a:t>ЗН</a:t>
            </a:r>
            <a:r>
              <a:rPr sz="1600" b="1" spc="-160" dirty="0">
                <a:solidFill>
                  <a:srgbClr val="0F57A6"/>
                </a:solidFill>
                <a:latin typeface="HeliosCond"/>
                <a:cs typeface="HeliosCond"/>
              </a:rPr>
              <a:t>А</a:t>
            </a:r>
            <a:r>
              <a:rPr sz="1600" b="1" spc="-110" dirty="0">
                <a:solidFill>
                  <a:srgbClr val="0F57A6"/>
                </a:solidFill>
                <a:latin typeface="HeliosCond"/>
                <a:cs typeface="HeliosCond"/>
              </a:rPr>
              <a:t>ТЬ!</a:t>
            </a:r>
            <a:endParaRPr sz="1600" dirty="0">
              <a:latin typeface="HeliosCond"/>
              <a:cs typeface="HeliosCond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Заявление</a:t>
            </a:r>
            <a:r>
              <a:rPr sz="11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заключении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1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можно</a:t>
            </a:r>
            <a:endParaRPr sz="1100" dirty="0">
              <a:latin typeface="Helios-Cond-Light"/>
              <a:cs typeface="Helios-Cond-Light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подать</a:t>
            </a:r>
            <a:r>
              <a:rPr sz="1100" b="0" spc="-5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несколькими</a:t>
            </a:r>
            <a:r>
              <a:rPr sz="11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способами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4927" y="574147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HeliosCond"/>
                <a:cs typeface="HeliosCond"/>
              </a:rPr>
              <a:t>1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9577" y="4340953"/>
            <a:ext cx="18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HeliosCond"/>
                <a:cs typeface="HeliosCond"/>
              </a:rPr>
              <a:t>3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4007" y="474522"/>
            <a:ext cx="1826895" cy="542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Лично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или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электронный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адрес </a:t>
            </a:r>
            <a:r>
              <a:rPr sz="12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управления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социальной </a:t>
            </a:r>
            <a:r>
              <a:rPr sz="12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защиты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месту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жительства</a:t>
            </a:r>
            <a:endParaRPr sz="1200" dirty="0">
              <a:latin typeface="Helios-Cond-Light"/>
              <a:cs typeface="Helios-Cond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4011" y="4241325"/>
            <a:ext cx="2319655" cy="542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Через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специальные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боксы,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установленные 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управлениях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социальной</a:t>
            </a:r>
            <a:endParaRPr sz="1200">
              <a:latin typeface="Helios-Cond-Light"/>
              <a:cs typeface="Helios-Cond-Light"/>
            </a:endParaRPr>
          </a:p>
          <a:p>
            <a:pPr marL="12700">
              <a:lnSpc>
                <a:spcPts val="1290"/>
              </a:lnSpc>
            </a:pPr>
            <a:r>
              <a:rPr sz="12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защиты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населения</a:t>
            </a:r>
            <a:endParaRPr sz="120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534</Words>
  <Application>Microsoft Office PowerPoint</Application>
  <PresentationFormat>Произвольный</PresentationFormat>
  <Paragraphs>58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СОЦИАЛЬНЫЙ КОНТРАКТ: что это такое и зачем он нужен</vt:lpstr>
      <vt:lpstr>Что такое социальный контракт</vt:lpstr>
      <vt:lpstr>Социальный контракт</vt:lpstr>
      <vt:lpstr>По поиску работы Социальный контракт по направлению «поиск работы» заключается сроком от 3 до 9 месяцев.</vt:lpstr>
      <vt:lpstr>ВАЖНО ЗНАТЬ! Изменения с 2021 года</vt:lpstr>
      <vt:lpstr>Необходимые документы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Буклет_Социальный контракт_живой_ИСПРАВЛЕННЫЙ.cdr</dc:title>
  <dc:creator>telima</dc:creator>
  <cp:lastModifiedBy>Srochka</cp:lastModifiedBy>
  <cp:revision>8</cp:revision>
  <dcterms:created xsi:type="dcterms:W3CDTF">2021-08-03T08:37:32Z</dcterms:created>
  <dcterms:modified xsi:type="dcterms:W3CDTF">2021-08-30T05:30:52Z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2021-08-03T00:00:00Z</vt:filetime>
  </property>
</Properties>
</file>